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29"/>
  </p:notesMasterIdLst>
  <p:sldIdLst>
    <p:sldId id="256" r:id="rId3"/>
    <p:sldId id="619" r:id="rId4"/>
    <p:sldId id="257" r:id="rId5"/>
    <p:sldId id="266" r:id="rId6"/>
    <p:sldId id="260" r:id="rId7"/>
    <p:sldId id="581" r:id="rId8"/>
    <p:sldId id="282" r:id="rId9"/>
    <p:sldId id="586" r:id="rId10"/>
    <p:sldId id="749" r:id="rId11"/>
    <p:sldId id="605" r:id="rId12"/>
    <p:sldId id="611" r:id="rId13"/>
    <p:sldId id="703" r:id="rId14"/>
    <p:sldId id="645" r:id="rId15"/>
    <p:sldId id="751" r:id="rId16"/>
    <p:sldId id="739" r:id="rId17"/>
    <p:sldId id="740" r:id="rId18"/>
    <p:sldId id="741" r:id="rId19"/>
    <p:sldId id="742" r:id="rId20"/>
    <p:sldId id="743" r:id="rId21"/>
    <p:sldId id="752" r:id="rId22"/>
    <p:sldId id="753" r:id="rId23"/>
    <p:sldId id="754" r:id="rId24"/>
    <p:sldId id="755" r:id="rId25"/>
    <p:sldId id="756" r:id="rId26"/>
    <p:sldId id="757" r:id="rId27"/>
    <p:sldId id="280" r:id="rId28"/>
  </p:sldIdLst>
  <p:sldSz cx="18288000" cy="10287000"/>
  <p:notesSz cx="10287000" cy="18288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orbel" panose="020B0503020204020204" pitchFamily="34" charset="0"/>
      <p:regular r:id="rId34"/>
      <p:bold r:id="rId35"/>
      <p:italic r:id="rId36"/>
      <p:boldItalic r:id="rId37"/>
    </p:embeddedFont>
    <p:embeddedFont>
      <p:font typeface="Inter" panose="02000503000000020004" pitchFamily="2" charset="0"/>
      <p:regular r:id="rId38"/>
      <p:bold r:id="rId39"/>
    </p:embeddedFont>
    <p:embeddedFont>
      <p:font typeface="Inter SemiBold" panose="020F0502020204030204" pitchFamily="34" charset="0"/>
      <p:regular r:id="rId40"/>
      <p:bold r:id="rId41"/>
      <p:italic r:id="rId42"/>
      <p:boldItalic r:id="rId43"/>
    </p:embeddedFont>
    <p:embeddedFont>
      <p:font typeface="Open Sans" panose="020B0606030504020204" pitchFamily="34" charset="0"/>
      <p:regular r:id="rId44"/>
      <p:bold r:id="rId45"/>
      <p:italic r:id="rId46"/>
      <p:boldItalic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89" roundtripDataSignature="AMtx7mhK8T1ZguApBW0yY4mntykPqcGl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841D"/>
    <a:srgbClr val="F9F9FC"/>
    <a:srgbClr val="DAE3F3"/>
    <a:srgbClr val="F59A1C"/>
    <a:srgbClr val="F7A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5540BF-FA6E-423F-95E4-F0E17416F813}">
  <a:tblStyle styleId="{445540BF-FA6E-423F-95E4-F0E17416F81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4E6"/>
          </a:solidFill>
        </a:fill>
      </a:tcStyle>
    </a:wholeTbl>
    <a:band1H>
      <a:tcTxStyle/>
      <a:tcStyle>
        <a:tcBdr/>
        <a:fill>
          <a:solidFill>
            <a:srgbClr val="FFE8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8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875"/>
    <p:restoredTop sz="94719"/>
  </p:normalViewPr>
  <p:slideViewPr>
    <p:cSldViewPr snapToGrid="0" snapToObjects="1">
      <p:cViewPr varScale="1">
        <p:scale>
          <a:sx n="98" d="100"/>
          <a:sy n="98" d="100"/>
        </p:scale>
        <p:origin x="8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89" Type="http://customschemas.google.com/relationships/presentationmetadata" Target="metadata"/><Relationship Id="rId7" Type="http://schemas.openxmlformats.org/officeDocument/2006/relationships/slide" Target="slides/slide5.xml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6.xml"/><Relationship Id="rId51" Type="http://schemas.openxmlformats.org/officeDocument/2006/relationships/font" Target="fonts/font22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font" Target="fonts/font12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49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99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062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4829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09086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28415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3648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65816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4" name="Google Shape;324;p1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1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" name="Google Shape;2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8288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0907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3453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eca0f948e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deca0f948e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8381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72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8844-6DE3-A642-BFB3-F078F62D7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DD76-96F5-D34D-A0C4-BA4EC8DF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851"/>
            <a:ext cx="13716000" cy="2482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39" indent="0" algn="ctr">
              <a:buNone/>
              <a:defRPr sz="1999"/>
            </a:lvl2pPr>
            <a:lvl3pPr marL="914478" indent="0" algn="ctr">
              <a:buNone/>
              <a:defRPr sz="1800"/>
            </a:lvl3pPr>
            <a:lvl4pPr marL="1371719" indent="0" algn="ctr">
              <a:buNone/>
              <a:defRPr sz="1601"/>
            </a:lvl4pPr>
            <a:lvl5pPr marL="1828958" indent="0" algn="ctr">
              <a:buNone/>
              <a:defRPr sz="1601"/>
            </a:lvl5pPr>
            <a:lvl6pPr marL="2286197" indent="0" algn="ctr">
              <a:buNone/>
              <a:defRPr sz="1601"/>
            </a:lvl6pPr>
            <a:lvl7pPr marL="2743437" indent="0" algn="ctr">
              <a:buNone/>
              <a:defRPr sz="1601"/>
            </a:lvl7pPr>
            <a:lvl8pPr marL="3200678" indent="0" algn="ctr">
              <a:buNone/>
              <a:defRPr sz="1601"/>
            </a:lvl8pPr>
            <a:lvl9pPr marL="3657917" indent="0" algn="ctr">
              <a:buNone/>
              <a:defRPr sz="160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A9F6-251E-364C-A293-8CBFA48E18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95DD-98FF-784C-A706-6D3212E7A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4F71-A0C1-5440-879D-3960FF875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592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D30C6-D857-D141-8E3F-92BA6812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B58F7-932C-2343-96B4-1D2CD273A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8F6B0-CF85-5E4E-A169-01F88FFF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32956-30D8-2B44-888D-5A85B7072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14F47-EC58-FD41-BC60-89D831473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48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9D27-7121-8A4E-9A42-9A4892EC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6" y="2565401"/>
            <a:ext cx="15773400" cy="4278314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63D88-14FB-FE4F-A9AA-3913D4AB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6" y="6884988"/>
            <a:ext cx="15773400" cy="22494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39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4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719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4pPr>
            <a:lvl5pPr marL="182895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5pPr>
            <a:lvl6pPr marL="228619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6pPr>
            <a:lvl7pPr marL="274343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7pPr>
            <a:lvl8pPr marL="3200678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8pPr>
            <a:lvl9pPr marL="3657917" indent="0">
              <a:buNone/>
              <a:defRPr sz="16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FE4-21D9-534D-8283-8F7A321EAE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C2C2C-6A43-EA47-A633-9665C7059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B43D0-DA90-0440-A494-6524C07C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20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F32BD-A73F-1F4C-BF6A-D84CA07C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6FFD3-7CAB-3E41-9B7A-07CAAFD6E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299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B3E55-CF24-8E4C-B841-5212D8B8A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0200" y="2738438"/>
            <a:ext cx="7810501" cy="6527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D940-E054-D345-AB26-6333BC26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E940B-90A0-E345-B19B-9A4F23FBE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53932-6BC1-5B4E-817F-F81A82C0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5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8383-0C8C-864D-BBA2-E0C311E9D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431D3-8C8D-794F-85BB-C47838AF5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2522538"/>
            <a:ext cx="7735889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FB2E71-234C-6F44-9A0F-C50208CB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60475" y="3757615"/>
            <a:ext cx="7735889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E93A6-BFA9-9846-A117-67BE34023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1" y="2522538"/>
            <a:ext cx="7775575" cy="12350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39" indent="0">
              <a:buNone/>
              <a:defRPr sz="1999" b="1"/>
            </a:lvl2pPr>
            <a:lvl3pPr marL="914478" indent="0">
              <a:buNone/>
              <a:defRPr sz="1800" b="1"/>
            </a:lvl3pPr>
            <a:lvl4pPr marL="1371719" indent="0">
              <a:buNone/>
              <a:defRPr sz="1601" b="1"/>
            </a:lvl4pPr>
            <a:lvl5pPr marL="1828958" indent="0">
              <a:buNone/>
              <a:defRPr sz="1601" b="1"/>
            </a:lvl5pPr>
            <a:lvl6pPr marL="2286197" indent="0">
              <a:buNone/>
              <a:defRPr sz="1601" b="1"/>
            </a:lvl6pPr>
            <a:lvl7pPr marL="2743437" indent="0">
              <a:buNone/>
              <a:defRPr sz="1601" b="1"/>
            </a:lvl7pPr>
            <a:lvl8pPr marL="3200678" indent="0">
              <a:buNone/>
              <a:defRPr sz="1601" b="1"/>
            </a:lvl8pPr>
            <a:lvl9pPr marL="3657917" indent="0">
              <a:buNone/>
              <a:defRPr sz="160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F03BE5-1F66-9B45-B1F4-058D9F4E5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1" y="3757615"/>
            <a:ext cx="7775575" cy="5527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AFF5B-2C72-3F41-96C4-D0D978BE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A1276-5059-0944-ABE0-96F12630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2914A6-D01E-5C4C-AFE5-301D5B94D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42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4783F-AEFA-CF48-9065-71C3CA1FB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C2BC2-358B-FF46-9B3B-B8C7F76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4777F-7C87-F546-BD2F-33729C68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A4035-59D8-C74C-9572-9EFFEC3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22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1E84D-430F-D949-B396-9D2290FB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023B83-CC69-EE40-9FA7-EFFF8AE8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22F0C-79FE-A847-AEB5-8E4C456FD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69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C076-23D2-C34B-9A09-E50FBA09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3319-31C3-A243-9862-7C11FB746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>
              <a:defRPr sz="3199"/>
            </a:lvl1pPr>
            <a:lvl2pPr>
              <a:defRPr sz="2801"/>
            </a:lvl2pPr>
            <a:lvl3pPr>
              <a:defRPr sz="2400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5F747-38A1-C543-A5CB-9EE9CF0B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EECC8-D231-3A48-BF82-261D841365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8176C-AC5D-C544-BD8A-F1794565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F1F09-5158-6741-B6D6-BE3337AE8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688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21A46-8B53-374F-B703-0C3E17F4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0D78-E7ED-CC4E-9B99-D51E8F9AA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457239" indent="0">
              <a:buNone/>
              <a:defRPr sz="2801"/>
            </a:lvl2pPr>
            <a:lvl3pPr marL="914478" indent="0">
              <a:buNone/>
              <a:defRPr sz="2400"/>
            </a:lvl3pPr>
            <a:lvl4pPr marL="1371719" indent="0">
              <a:buNone/>
              <a:defRPr sz="1999"/>
            </a:lvl4pPr>
            <a:lvl5pPr marL="1828958" indent="0">
              <a:buNone/>
              <a:defRPr sz="1999"/>
            </a:lvl5pPr>
            <a:lvl6pPr marL="2286197" indent="0">
              <a:buNone/>
              <a:defRPr sz="1999"/>
            </a:lvl6pPr>
            <a:lvl7pPr marL="2743437" indent="0">
              <a:buNone/>
              <a:defRPr sz="1999"/>
            </a:lvl7pPr>
            <a:lvl8pPr marL="3200678" indent="0">
              <a:buNone/>
              <a:defRPr sz="1999"/>
            </a:lvl8pPr>
            <a:lvl9pPr marL="3657917" indent="0">
              <a:buNone/>
              <a:defRPr sz="19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5AF83-E66E-6045-AF69-50691D97E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1"/>
            </a:lvl1pPr>
            <a:lvl2pPr marL="457239" indent="0">
              <a:buNone/>
              <a:defRPr sz="1399"/>
            </a:lvl2pPr>
            <a:lvl3pPr marL="914478" indent="0">
              <a:buNone/>
              <a:defRPr sz="1200"/>
            </a:lvl3pPr>
            <a:lvl4pPr marL="1371719" indent="0">
              <a:buNone/>
              <a:defRPr sz="1001"/>
            </a:lvl4pPr>
            <a:lvl5pPr marL="1828958" indent="0">
              <a:buNone/>
              <a:defRPr sz="1001"/>
            </a:lvl5pPr>
            <a:lvl6pPr marL="2286197" indent="0">
              <a:buNone/>
              <a:defRPr sz="1001"/>
            </a:lvl6pPr>
            <a:lvl7pPr marL="2743437" indent="0">
              <a:buNone/>
              <a:defRPr sz="1001"/>
            </a:lvl7pPr>
            <a:lvl8pPr marL="3200678" indent="0">
              <a:buNone/>
              <a:defRPr sz="1001"/>
            </a:lvl8pPr>
            <a:lvl9pPr marL="3657917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CC424-0263-754F-9655-A43F693C4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44414-40BA-7D42-B8E1-C30F9FE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5D3E6-22E8-F245-9843-81145633E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51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63892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77C06-DA5C-6A44-9E0A-005772435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7E9C1-9547-2745-AB3C-8CDEE6C41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4DFC5-44A9-3041-AAEF-151F5B78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D94CAD-EF6D-B640-BBD3-6B30E24C6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AEE4A-6347-A147-8BD6-F010552FF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9784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A54A4-2571-754B-A121-0447CA9F0B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855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E194E-1314-F64B-9826-D65ECA812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299" y="547688"/>
            <a:ext cx="11677650" cy="871855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FBE17B-D853-134F-8529-60C5981B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07F6FE62-B1C8-874E-A5B9-FDF0F699061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8BC1C-BD5B-1748-A5DE-17812545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CF8A1-A68E-E343-AD9C-43E6CDF8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</p:spPr>
        <p:txBody>
          <a:bodyPr/>
          <a:lstStyle/>
          <a:p>
            <a:fld id="{75F0A833-E2FF-6A48-80C2-C242C273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20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Google Shape;13;p1" descr="preencoded.png">
            <a:extLst>
              <a:ext uri="{FF2B5EF4-FFF2-40B4-BE49-F238E27FC236}">
                <a16:creationId xmlns:a16="http://schemas.microsoft.com/office/drawing/2014/main" id="{1C03F223-FD54-6D46-A7D4-F2D474E6DBD2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186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D7C2357-A398-F04E-8601-68850FDA8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2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8282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preserve="1" userDrawn="1">
  <p:cSld name="1_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22;p18" descr="preencoded.png">
            <a:extLst>
              <a:ext uri="{FF2B5EF4-FFF2-40B4-BE49-F238E27FC236}">
                <a16:creationId xmlns:a16="http://schemas.microsoft.com/office/drawing/2014/main" id="{6C12E8A3-C5D5-F146-8627-2E4799A4440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139911-9F02-054D-BA87-5F10BED1B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</p:spPr>
        <p:txBody>
          <a:bodyPr/>
          <a:lstStyle>
            <a:lvl1pPr>
              <a:defRPr sz="6401" b="1">
                <a:latin typeface="Corbel" panose="020B050302020402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23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Заголовок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73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Разделительный слайд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999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29" name="Google Shape;2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920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0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01101" y="2852939"/>
            <a:ext cx="17041200" cy="68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914478" lvl="0" indent="-647756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500"/>
              <a:buChar char="●"/>
              <a:defRPr sz="3000"/>
            </a:lvl1pPr>
            <a:lvl2pPr marL="1828958" lvl="1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2pPr>
            <a:lvl3pPr marL="2743437" lvl="2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3pPr>
            <a:lvl4pPr marL="3657917" lvl="3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4pPr>
            <a:lvl5pPr marL="4572395" lvl="4" indent="-622354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2599"/>
            </a:lvl5pPr>
            <a:lvl6pPr marL="5486875" lvl="5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6pPr>
            <a:lvl7pPr marL="6401353" lvl="6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●"/>
              <a:defRPr sz="2599"/>
            </a:lvl7pPr>
            <a:lvl8pPr marL="7315833" lvl="7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○"/>
              <a:defRPr sz="2599"/>
            </a:lvl8pPr>
            <a:lvl9pPr marL="8230312" lvl="8" indent="-622354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300"/>
              <a:buChar char="■"/>
              <a:defRPr sz="2599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ru" smtClean="0"/>
              <a:pPr algn="r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204649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201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9/18/24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03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5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5;p1" descr="preencoded.png">
            <a:extLst>
              <a:ext uri="{FF2B5EF4-FFF2-40B4-BE49-F238E27FC236}">
                <a16:creationId xmlns:a16="http://schemas.microsoft.com/office/drawing/2014/main" id="{8B5ACD45-9A1C-3E42-878E-049B6B697915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5059025" y="952501"/>
            <a:ext cx="2276478" cy="9731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2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99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5;p13" descr="preencoded.png">
            <a:extLst>
              <a:ext uri="{FF2B5EF4-FFF2-40B4-BE49-F238E27FC236}">
                <a16:creationId xmlns:a16="http://schemas.microsoft.com/office/drawing/2014/main" id="{D0F8CD98-5559-5749-BF01-6561D2409A7C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3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79;p13">
            <a:extLst>
              <a:ext uri="{FF2B5EF4-FFF2-40B4-BE49-F238E27FC236}">
                <a16:creationId xmlns:a16="http://schemas.microsoft.com/office/drawing/2014/main" id="{FF522BD4-70E7-7C43-8BC7-45BC2B01A39A}"/>
              </a:ext>
            </a:extLst>
          </p:cNvPr>
          <p:cNvCxnSpPr/>
          <p:nvPr userDrawn="1"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w="635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" name="Google Shape;80;p13" descr="preencoded.png">
            <a:extLst>
              <a:ext uri="{FF2B5EF4-FFF2-40B4-BE49-F238E27FC236}">
                <a16:creationId xmlns:a16="http://schemas.microsoft.com/office/drawing/2014/main" id="{D5CCD490-B9D0-ED40-8661-3DB15EBC52EE}"/>
              </a:ext>
            </a:extLst>
          </p:cNvPr>
          <p:cNvPicPr preferRelativeResize="0"/>
          <p:nvPr userDrawn="1"/>
        </p:nvPicPr>
        <p:blipFill rotWithShape="1">
          <a:blip r:embed="rId15">
            <a:alphaModFix/>
          </a:blip>
          <a:srcRect/>
          <a:stretch/>
        </p:blipFill>
        <p:spPr>
          <a:xfrm>
            <a:off x="15361065" y="930995"/>
            <a:ext cx="2276478" cy="97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CF33BD7-3AC7-8340-A40F-01790ED8B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1749" y="2582582"/>
            <a:ext cx="8179307" cy="1989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59208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71" r:id="rId12"/>
  </p:sldLayoutIdLst>
  <p:txStyles>
    <p:titleStyle>
      <a:lvl1pPr algn="l" defTabSz="914478" rtl="0" eaLnBrk="1" latinLnBrk="0" hangingPunct="1">
        <a:lnSpc>
          <a:spcPct val="90000"/>
        </a:lnSpc>
        <a:spcBef>
          <a:spcPct val="0"/>
        </a:spcBef>
        <a:buNone/>
        <a:defRPr sz="9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20" indent="-228620" algn="l" defTabSz="914478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860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9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33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79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18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5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96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37" indent="-228620" algn="l" defTabSz="9144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3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19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5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9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3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78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17" algn="l" defTabSz="9144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docs.deeppavlov.ai/en/master/features/models/NER.html#2.-Get-started-with-the-model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5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" descr="preencoded.png"/>
          <p:cNvPicPr preferRelativeResize="0"/>
          <p:nvPr/>
        </p:nvPicPr>
        <p:blipFill rotWithShape="1">
          <a:blip r:embed="rId3">
            <a:alphaModFix/>
          </a:blip>
          <a:srcRect l="9423" r="3055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059025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DD1C19-686B-0543-BDF0-B5CDF194A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2" y="4117188"/>
            <a:ext cx="15773400" cy="2904100"/>
          </a:xfrm>
        </p:spPr>
        <p:txBody>
          <a:bodyPr/>
          <a:lstStyle/>
          <a:p>
            <a:r>
              <a:rPr lang="en-US" sz="96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Python</a:t>
            </a:r>
            <a:b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</a:br>
            <a:r>
              <a:rPr lang="ru-RU" sz="4800" b="1" dirty="0">
                <a:solidFill>
                  <a:srgbClr val="0E0E0E"/>
                </a:solidFill>
                <a:latin typeface="Inter"/>
                <a:ea typeface="Inter"/>
                <a:sym typeface="Inter"/>
              </a:rPr>
              <a:t>Регулярные выражения, часть 2</a:t>
            </a:r>
            <a:endParaRPr lang="en-US" sz="48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55E87C9-0EE4-434F-9490-049DAC312762}"/>
              </a:ext>
            </a:extLst>
          </p:cNvPr>
          <p:cNvSpPr/>
          <p:nvPr/>
        </p:nvSpPr>
        <p:spPr>
          <a:xfrm>
            <a:off x="1110344" y="952500"/>
            <a:ext cx="4210050" cy="52920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Advanced Python. Lesson 1</a:t>
            </a:r>
            <a:r>
              <a:rPr lang="ru-RU" sz="1800" dirty="0"/>
              <a:t>5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Написание регулярных выражений</a:t>
            </a: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4201087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3894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 файле 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Exercises/regex-1.py</a:t>
            </a: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57550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863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749540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Регулярные выражения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456196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5779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Найдите все </a:t>
            </a: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хэштеги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в тексте. </a:t>
            </a: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Хэштег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— это слово, начинающееся с символа #, за которым следуют буквы и/или цифры,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но не цифра в начале.</a:t>
            </a:r>
          </a:p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Найдите все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IPv4-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адреса в тексте.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IPv4-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 состоит из четырех чисел от 0 до 255, разделенных точками.</a:t>
            </a:r>
          </a:p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Замените несколько пробелов и табуляций на один пробел. Выводите только обработанные строки.</a:t>
            </a:r>
          </a:p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Проверьте возраст пользователей и для пользователей младше 18 лет выведите предупреждение. Считаем что в тексте обязательно сначала встречается имя потом </a:t>
            </a:r>
            <a:r>
              <a:rPr lang="en-US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ip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адрес и затем дата рождения. Имя может состоять из имени и фамилии, а может только из имени.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endParaRPr lang="en-US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(live-coding/regex-2.py)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45136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Написание регулярных выражений</a:t>
            </a: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1623071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5002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 файле 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regex-2.py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Импортировать библиотеку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live-coding/regex-2.txt</a:t>
            </a:r>
            <a:endParaRPr lang="ru-RU" sz="2400" dirty="0">
              <a:solidFill>
                <a:schemeClr val="tx1"/>
              </a:solidFill>
              <a:latin typeface="+mn-lt"/>
              <a:cs typeface="Courier New" panose="02070309020205020404" pitchFamily="49" charset="0"/>
            </a:endParaRP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3667465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991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261339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2114550"/>
            <a:ext cx="5676901" cy="720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26126" y="3632564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59708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665769" cy="6112043"/>
          </a:xfrm>
          <a:prstGeom prst="roundRect">
            <a:avLst>
              <a:gd name="adj" fmla="val 394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743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Имя </a:t>
            </a:r>
            <a:endParaRPr sz="4700" b="1">
              <a:solidFill>
                <a:schemeClr val="dk1"/>
              </a:solidFill>
            </a:endParaRP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en-US" sz="4700" b="1">
                <a:solidFill>
                  <a:schemeClr val="dk1"/>
                </a:solidFill>
              </a:rPr>
              <a:t>Фамилия</a:t>
            </a:r>
            <a:br>
              <a:rPr lang="en-US" sz="1700">
                <a:solidFill>
                  <a:schemeClr val="dk1"/>
                </a:solidFill>
              </a:rPr>
            </a:br>
            <a:endParaRPr sz="5832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8614065" y="3889986"/>
            <a:ext cx="7610400" cy="28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30000"/>
              </a:lnSpc>
              <a:buSzPts val="2100"/>
            </a:pPr>
            <a:r>
              <a:rPr lang="en-US" sz="2101" b="1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Текущая должность</a:t>
            </a: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>
              <a:lnSpc>
                <a:spcPct val="130000"/>
              </a:lnSpc>
              <a:buSzPts val="2100"/>
            </a:pPr>
            <a:endParaRPr sz="2101" b="1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Количество лет опыта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Какой у Вас опыт - ключевые кейсы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Самые яркие проекты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39" indent="-361981">
              <a:lnSpc>
                <a:spcPct val="130000"/>
              </a:lnSpc>
              <a:buClr>
                <a:srgbClr val="171717"/>
              </a:buClr>
              <a:buSzPts val="2100"/>
              <a:buFont typeface="Arial"/>
              <a:buChar char="•"/>
            </a:pPr>
            <a:r>
              <a:rPr lang="en-US" sz="2101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Дополнительная информация по вашему усмотрению</a:t>
            </a: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Clr>
                <a:schemeClr val="dk1"/>
              </a:buClr>
              <a:buSzPts val="1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130000"/>
              </a:lnSpc>
              <a:buSzPts val="2100"/>
            </a:pPr>
            <a:endParaRPr sz="2101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3" y="6694267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2"/>
          <p:cNvSpPr txBox="1"/>
          <p:nvPr/>
        </p:nvSpPr>
        <p:spPr>
          <a:xfrm>
            <a:off x="1950451" y="5134616"/>
            <a:ext cx="3681000" cy="90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 algn="ctr">
              <a:buSzPts val="2700"/>
            </a:pPr>
            <a:r>
              <a:rPr lang="en-US" sz="2701" b="1">
                <a:latin typeface="Open Sans"/>
                <a:ea typeface="Open Sans"/>
                <a:cs typeface="Open Sans"/>
                <a:sym typeface="Open Sans"/>
              </a:rPr>
              <a:t>Фото преподавателя</a:t>
            </a:r>
            <a:endParaRPr sz="2701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" name="Google Shape;38;p2"/>
          <p:cNvSpPr txBox="1"/>
          <p:nvPr/>
        </p:nvSpPr>
        <p:spPr>
          <a:xfrm>
            <a:off x="8677890" y="6776720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</a:rPr>
              <a:t>Корпоративный e-mail 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>
                <a:solidFill>
                  <a:srgbClr val="F16720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Социальные сети (по желанию)</a:t>
            </a:r>
            <a:endParaRPr sz="1999" u="sng">
              <a:solidFill>
                <a:srgbClr val="F16720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Регулярные выражения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и библиотека </a:t>
            </a:r>
            <a:r>
              <a:rPr lang="en-US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NER</a:t>
            </a:r>
          </a:p>
        </p:txBody>
      </p:sp>
    </p:spTree>
    <p:extLst>
      <p:ext uri="{BB962C8B-B14F-4D97-AF65-F5344CB8AC3E}">
        <p14:creationId xmlns:p14="http://schemas.microsoft.com/office/powerpoint/2010/main" val="29010283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340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Найдите в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тексте все имена. Именно имена в человеческом восприятии.</a:t>
            </a:r>
          </a:p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Используйте библиотеку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NER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для </a:t>
            </a: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лемматизации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и синтаксического разбора текста.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endParaRPr lang="en-US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  <a:hlinkClick r:id="rId2"/>
              </a:rPr>
              <a:t>http://docs.deeppavlov.ai/en/master/features/models/NER.html#2.-Get-started-with-the-model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 </a:t>
            </a:r>
          </a:p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</a:t>
            </a:r>
            <a:r>
              <a:rPr lang="en-US" sz="2400" dirty="0" err="1">
                <a:solidFill>
                  <a:schemeClr val="tx1"/>
                </a:solidFill>
                <a:latin typeface="+mn-lt"/>
              </a:rPr>
              <a:t>NER_reg.py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11098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Регулярные выражения</a:t>
            </a:r>
          </a:p>
          <a:p>
            <a:pPr>
              <a:lnSpc>
                <a:spcPct val="90000"/>
              </a:lnSpc>
              <a:buSzPts val="8625"/>
            </a:pPr>
            <a:r>
              <a:rPr lang="ru-RU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и библиотеки </a:t>
            </a:r>
            <a:r>
              <a:rPr lang="en-US" sz="66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NER</a:t>
            </a:r>
          </a:p>
          <a:p>
            <a:pPr>
              <a:lnSpc>
                <a:spcPct val="90000"/>
              </a:lnSpc>
              <a:buSzPts val="8625"/>
            </a:pPr>
            <a:endParaRPr lang="en-US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endParaRPr lang="ru-RU" sz="6600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ru-RU" sz="6000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</a:p>
        </p:txBody>
      </p:sp>
    </p:spTree>
    <p:extLst>
      <p:ext uri="{BB962C8B-B14F-4D97-AF65-F5344CB8AC3E}">
        <p14:creationId xmlns:p14="http://schemas.microsoft.com/office/powerpoint/2010/main" val="33313642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 в сессионном зале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1941959"/>
            <a:ext cx="12981214" cy="6418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Выполните задания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 файле </a:t>
            </a:r>
            <a:r>
              <a:rPr lang="en-US" sz="2400" b="1" dirty="0">
                <a:solidFill>
                  <a:schemeClr val="tx1"/>
                </a:solidFill>
                <a:latin typeface="JetBrains Mono"/>
              </a:rPr>
              <a:t>Exercises/</a:t>
            </a:r>
            <a:r>
              <a:rPr lang="en-US" sz="2400" b="1" dirty="0" err="1">
                <a:solidFill>
                  <a:schemeClr val="tx1"/>
                </a:solidFill>
                <a:latin typeface="JetBrains Mono"/>
              </a:rPr>
              <a:t>NER_</a:t>
            </a:r>
            <a:r>
              <a:rPr lang="en-US" sz="2400" b="1" dirty="0" err="1">
                <a:solidFill>
                  <a:schemeClr val="tx1"/>
                </a:solidFill>
                <a:latin typeface="+mn-lt"/>
              </a:rPr>
              <a:t>reg.py</a:t>
            </a:r>
            <a:r>
              <a:rPr lang="en-US" sz="2400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Импортировать библиотеку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NER</a:t>
            </a:r>
            <a:endParaRPr lang="ru-RU" sz="2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Загрузить текст из файла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live-coding/regex-2.txt</a:t>
            </a:r>
          </a:p>
          <a:p>
            <a:pPr marL="342900" indent="-34290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Найдите в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тексте все имена. Именно имена в человеческом восприятии. Используйте библиотеку 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NER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для </a:t>
            </a:r>
            <a:r>
              <a:rPr lang="ru-RU" sz="2400" dirty="0" err="1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лемматизации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и синтаксического разбора текста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ru-RU" sz="2400" b="1" dirty="0">
              <a:solidFill>
                <a:schemeClr val="tx1"/>
              </a:solidFill>
              <a:latin typeface="JetBrains Mono"/>
            </a:endParaRPr>
          </a:p>
          <a:p>
            <a:pPr>
              <a:lnSpc>
                <a:spcPct val="130000"/>
              </a:lnSpc>
            </a:pPr>
            <a:r>
              <a:rPr lang="ru-RU" sz="2400" b="1" dirty="0">
                <a:solidFill>
                  <a:schemeClr val="tx1"/>
                </a:solidFill>
                <a:latin typeface="JetBrains Mono"/>
              </a:rPr>
              <a:t>Время выполнения: 20 минут</a:t>
            </a:r>
          </a:p>
          <a:p>
            <a:pPr>
              <a:lnSpc>
                <a:spcPct val="130000"/>
              </a:lnSpc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Как работать с заданием: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Поделитесь на команды по 3-4 человека и перейдите в сессионные залы.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Один человек демонстрирует экран и записывает решение, все остальные вырабатывают решение.</a:t>
            </a:r>
          </a:p>
          <a:p>
            <a:pPr marL="342930" indent="-34293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JetBrains Mono"/>
              </a:rPr>
              <a:t>Вся команда должна понимать решение, объясняйте друг другу.</a:t>
            </a:r>
          </a:p>
        </p:txBody>
      </p:sp>
    </p:spTree>
    <p:extLst>
      <p:ext uri="{BB962C8B-B14F-4D97-AF65-F5344CB8AC3E}">
        <p14:creationId xmlns:p14="http://schemas.microsoft.com/office/powerpoint/2010/main" val="13034027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 fontScale="92500" lnSpcReduction="10000"/>
          </a:bodyPr>
          <a:lstStyle/>
          <a:p>
            <a:pPr algn="ctr"/>
            <a:r>
              <a:rPr lang="en" sz="5601" dirty="0" err="1">
                <a:solidFill>
                  <a:schemeClr val="bg1"/>
                </a:solidFill>
              </a:rPr>
              <a:t>Работа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в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сессионном</a:t>
            </a:r>
            <a:r>
              <a:rPr lang="en" sz="5601" dirty="0">
                <a:solidFill>
                  <a:schemeClr val="bg1"/>
                </a:solidFill>
              </a:rPr>
              <a:t> </a:t>
            </a:r>
            <a:r>
              <a:rPr lang="en" sz="5601" dirty="0" err="1">
                <a:solidFill>
                  <a:schemeClr val="bg1"/>
                </a:solidFill>
              </a:rPr>
              <a:t>зале</a:t>
            </a:r>
            <a:endParaRPr lang="en" sz="560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58786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93B91-56DD-A246-9050-3EB1314A0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в сессионных залах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9E63B5-81C1-EA4D-8CD3-DF50A2276311}"/>
              </a:ext>
            </a:extLst>
          </p:cNvPr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ru-RU" sz="2801" dirty="0">
                <a:latin typeface="Arial" panose="020B0604020202020204" pitchFamily="34" charset="0"/>
              </a:rPr>
              <a:t>Пусть каждая команда покажет свои решения и расскажет:</a:t>
            </a:r>
            <a:endParaRPr lang="ru-RU" sz="2801" dirty="0"/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что получилось сделать;</a:t>
            </a:r>
          </a:p>
          <a:p>
            <a:pPr fontAlgn="base">
              <a:spcAft>
                <a:spcPts val="1001"/>
              </a:spcAft>
              <a:buFont typeface="Arial" panose="020B0604020202020204" pitchFamily="34" charset="0"/>
              <a:buChar char="•"/>
            </a:pPr>
            <a:r>
              <a:rPr lang="ru-RU" sz="2801" dirty="0">
                <a:latin typeface="Arial" panose="020B0604020202020204" pitchFamily="34" charset="0"/>
              </a:rPr>
              <a:t> где были трудности и какие вопросы возникли в процессе решения.</a:t>
            </a:r>
          </a:p>
          <a:p>
            <a:br>
              <a:rPr lang="ru-RU" sz="2801" dirty="0"/>
            </a:br>
            <a:r>
              <a:rPr lang="ru-RU" sz="2801" dirty="0">
                <a:latin typeface="Arial" panose="020B0604020202020204" pitchFamily="34" charset="0"/>
              </a:rPr>
              <a:t>Преподаватель разбирает решения, указывает на ошибки и показывает верный подход к решению. </a:t>
            </a:r>
            <a:endParaRPr lang="en-US" sz="2801" dirty="0"/>
          </a:p>
        </p:txBody>
      </p:sp>
    </p:spTree>
    <p:extLst>
      <p:ext uri="{BB962C8B-B14F-4D97-AF65-F5344CB8AC3E}">
        <p14:creationId xmlns:p14="http://schemas.microsoft.com/office/powerpoint/2010/main" val="17136358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0"/>
          <p:cNvSpPr/>
          <p:nvPr/>
        </p:nvSpPr>
        <p:spPr>
          <a:xfrm>
            <a:off x="1470572" y="4091194"/>
            <a:ext cx="15850778" cy="506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Потренировались в написании регулярных выражений</a:t>
            </a:r>
            <a:endParaRPr lang="en-US" sz="3200" dirty="0">
              <a:latin typeface="Inter"/>
              <a:ea typeface="Inter"/>
              <a:cs typeface="Inter"/>
              <a:sym typeface="Inter"/>
            </a:endParaRP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Использовали библиотеку </a:t>
            </a:r>
            <a:r>
              <a:rPr lang="en-US" sz="3200" dirty="0">
                <a:latin typeface="Inter"/>
                <a:ea typeface="Inter"/>
                <a:cs typeface="Inter"/>
                <a:sym typeface="Inter"/>
              </a:rPr>
              <a:t>NER</a:t>
            </a: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 для </a:t>
            </a:r>
            <a:r>
              <a:rPr lang="ru-RU" sz="3200" dirty="0" err="1">
                <a:latin typeface="Inter"/>
                <a:ea typeface="Inter"/>
                <a:cs typeface="Inter"/>
                <a:sym typeface="Inter"/>
              </a:rPr>
              <a:t>лемматизации</a:t>
            </a:r>
            <a:r>
              <a:rPr lang="ru-RU" sz="3200" dirty="0">
                <a:latin typeface="Inter"/>
                <a:ea typeface="Inter"/>
                <a:cs typeface="Inter"/>
                <a:sym typeface="Inter"/>
              </a:rPr>
              <a:t> и синтаксического разбора текста.</a:t>
            </a: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 panose="020B0604020202020204" pitchFamily="34" charset="0"/>
              <a:buChar char="•"/>
            </a:pPr>
            <a:endParaRPr lang="ru-RU" sz="3200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1" name="Google Shape;331;p10"/>
          <p:cNvSpPr/>
          <p:nvPr/>
        </p:nvSpPr>
        <p:spPr>
          <a:xfrm>
            <a:off x="1470572" y="1417570"/>
            <a:ext cx="12230101" cy="116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ЗАКЛЮЧЕНИЕ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"/>
          <p:cNvSpPr/>
          <p:nvPr/>
        </p:nvSpPr>
        <p:spPr>
          <a:xfrm>
            <a:off x="1328372" y="920516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99833"/>
              </a:lnSpc>
              <a:buSzPts val="1800"/>
            </a:pPr>
            <a:r>
              <a:rPr lang="en-US" sz="1800" dirty="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7971773" y="2114551"/>
            <a:ext cx="9365252" cy="6112043"/>
          </a:xfrm>
          <a:prstGeom prst="roundRect">
            <a:avLst>
              <a:gd name="adj" fmla="val 394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Игорь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4700" b="1" dirty="0">
                <a:solidFill>
                  <a:schemeClr val="dk1"/>
                </a:solidFill>
              </a:rPr>
              <a:t>Стурейко</a:t>
            </a:r>
            <a:br>
              <a:rPr lang="en-US" sz="1700" dirty="0">
                <a:solidFill>
                  <a:schemeClr val="dk1"/>
                </a:solidFill>
              </a:rPr>
            </a:br>
            <a:endParaRPr sz="5832" dirty="0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13381665" y="6694265"/>
            <a:ext cx="4906335" cy="3592734"/>
            <a:chOff x="12341323" y="5932463"/>
            <a:chExt cx="5946676" cy="4354538"/>
          </a:xfrm>
        </p:grpSpPr>
        <p:pic>
          <p:nvPicPr>
            <p:cNvPr id="32" name="Google Shape;32;p2" descr="preencoded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2" descr="preencoded.pn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2" descr="preencoded.pn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>
                <a:lnSpc>
                  <a:spcPct val="122950"/>
                </a:lnSpc>
                <a:buSzPts val="1159"/>
              </a:pPr>
              <a:endParaRPr sz="115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" name="Google Shape;38;p2"/>
          <p:cNvSpPr txBox="1"/>
          <p:nvPr/>
        </p:nvSpPr>
        <p:spPr>
          <a:xfrm>
            <a:off x="8484015" y="7234045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6" tIns="34276" rIns="34276" bIns="34276" anchor="t" anchorCtr="0">
            <a:spAutoFit/>
          </a:bodyPr>
          <a:lstStyle/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Telegram:@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stureiko</a:t>
            </a:r>
            <a:endParaRPr lang="en-US" sz="1999" u="sng" dirty="0">
              <a:solidFill>
                <a:srgbClr val="F16720"/>
              </a:solidFill>
              <a:highlight>
                <a:schemeClr val="lt1"/>
              </a:highlight>
            </a:endParaRPr>
          </a:p>
          <a:p>
            <a:pPr>
              <a:lnSpc>
                <a:spcPct val="150000"/>
              </a:lnSpc>
              <a:buSzPts val="1100"/>
            </a:pP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LinkedIn: </a:t>
            </a:r>
            <a:r>
              <a:rPr lang="en-US" sz="1999" u="sng" dirty="0" err="1">
                <a:solidFill>
                  <a:srgbClr val="F16720"/>
                </a:solidFill>
                <a:highlight>
                  <a:schemeClr val="lt1"/>
                </a:highlight>
              </a:rPr>
              <a:t>igor-stureiko</a:t>
            </a:r>
            <a:r>
              <a:rPr lang="en-US" sz="1999" u="sng" dirty="0">
                <a:solidFill>
                  <a:srgbClr val="F16720"/>
                </a:solidFill>
                <a:highlight>
                  <a:schemeClr val="lt1"/>
                </a:highlight>
              </a:rPr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574165-C9F1-7B41-B738-5BCDF4C4690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156" r="295"/>
          <a:stretch/>
        </p:blipFill>
        <p:spPr>
          <a:xfrm>
            <a:off x="621784" y="2600681"/>
            <a:ext cx="6075476" cy="6057495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6" name="Google Shape;26;p2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09;p48">
            <a:extLst>
              <a:ext uri="{FF2B5EF4-FFF2-40B4-BE49-F238E27FC236}">
                <a16:creationId xmlns:a16="http://schemas.microsoft.com/office/drawing/2014/main" id="{5479CF1A-01B7-1140-B90B-CBB4029C3D57}"/>
              </a:ext>
            </a:extLst>
          </p:cNvPr>
          <p:cNvSpPr txBox="1">
            <a:spLocks/>
          </p:cNvSpPr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101" b="1" dirty="0" err="1">
                <a:solidFill>
                  <a:srgbClr val="171717"/>
                </a:solidFill>
                <a:latin typeface="Inter"/>
                <a:ea typeface="Inter"/>
              </a:rPr>
              <a:t>Teamlead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главный инженер проекта, </a:t>
            </a: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Физический факультет МГУ, </a:t>
            </a:r>
            <a:r>
              <a:rPr lang="en-US" sz="2101" b="1" dirty="0">
                <a:solidFill>
                  <a:srgbClr val="171717"/>
                </a:solidFill>
                <a:latin typeface="Inter"/>
                <a:ea typeface="Inter"/>
              </a:rPr>
              <a:t>PhD </a:t>
            </a:r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теоретическая физика</a:t>
            </a:r>
          </a:p>
          <a:p>
            <a:endParaRPr lang="ru-RU" sz="2101" b="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b="1" dirty="0">
                <a:solidFill>
                  <a:srgbClr val="171717"/>
                </a:solidFill>
                <a:latin typeface="Inter"/>
                <a:ea typeface="Inter"/>
              </a:rPr>
              <a:t>Опыт:</a:t>
            </a: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Более 20 лет занимаюсь прикладной математикой и </a:t>
            </a:r>
            <a:b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</a:br>
            <a:r>
              <a:rPr lang="ru-RU" sz="2101" dirty="0" err="1">
                <a:solidFill>
                  <a:srgbClr val="171717"/>
                </a:solidFill>
                <a:latin typeface="Inter"/>
                <a:ea typeface="Inter"/>
              </a:rPr>
              <a:t>мат.моделированием</a:t>
            </a:r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(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Data Scientist) (Python,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С++)</a:t>
            </a:r>
          </a:p>
          <a:p>
            <a:endParaRPr lang="ru-RU" sz="2101" dirty="0">
              <a:solidFill>
                <a:srgbClr val="171717"/>
              </a:solidFill>
              <a:latin typeface="Inter"/>
              <a:ea typeface="Inter"/>
            </a:endParaRPr>
          </a:p>
          <a:p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Анализ временных рядов, эволюционное развитие сложных систем</a:t>
            </a:r>
            <a:r>
              <a:rPr lang="en-US" sz="2101" dirty="0">
                <a:solidFill>
                  <a:srgbClr val="171717"/>
                </a:solidFill>
                <a:latin typeface="Inter"/>
                <a:ea typeface="Inter"/>
              </a:rPr>
              <a:t>, </a:t>
            </a:r>
            <a:r>
              <a:rPr lang="ru-RU" sz="2101" dirty="0">
                <a:solidFill>
                  <a:srgbClr val="171717"/>
                </a:solidFill>
                <a:latin typeface="Inter"/>
                <a:ea typeface="Inter"/>
              </a:rPr>
              <a:t>финансовые модели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1A7E28D-2766-7E44-B57F-BD9828098B9C}"/>
              </a:ext>
            </a:extLst>
          </p:cNvPr>
          <p:cNvSpPr/>
          <p:nvPr/>
        </p:nvSpPr>
        <p:spPr>
          <a:xfrm>
            <a:off x="4816930" y="1485837"/>
            <a:ext cx="9284778" cy="5208428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199" dirty="0"/>
              <a:t>Отредактировать под преподавателя</a:t>
            </a:r>
            <a:endParaRPr lang="en-US" sz="319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936000" y="971999"/>
            <a:ext cx="12075626" cy="109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24;p18">
            <a:extLst>
              <a:ext uri="{FF2B5EF4-FFF2-40B4-BE49-F238E27FC236}">
                <a16:creationId xmlns:a16="http://schemas.microsoft.com/office/drawing/2014/main" id="{767854B8-13CA-4546-AED8-A38DC06CDD59}"/>
              </a:ext>
            </a:extLst>
          </p:cNvPr>
          <p:cNvSpPr/>
          <p:nvPr/>
        </p:nvSpPr>
        <p:spPr>
          <a:xfrm>
            <a:off x="936001" y="3697974"/>
            <a:ext cx="11804298" cy="4986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</a:p>
          <a:p>
            <a:pPr marL="502962" indent="-426757">
              <a:lnSpc>
                <a:spcPct val="115000"/>
              </a:lnSpc>
              <a:spcBef>
                <a:spcPts val="2500"/>
              </a:spcBef>
              <a:buClr>
                <a:srgbClr val="030303"/>
              </a:buClr>
              <a:buSzPts val="2400"/>
              <a:buFont typeface="Inter"/>
              <a:buChar char="●"/>
            </a:pPr>
            <a:r>
              <a:rPr lang="ru-RU" sz="2400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6401" b="1" dirty="0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sz="6401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4695B16-9627-4948-9617-6173459CCC59}"/>
              </a:ext>
            </a:extLst>
          </p:cNvPr>
          <p:cNvSpPr/>
          <p:nvPr/>
        </p:nvSpPr>
        <p:spPr>
          <a:xfrm>
            <a:off x="1123405" y="2481942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Intro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85BF90-2C7B-0B47-A972-C7A231A4362A}"/>
              </a:ext>
            </a:extLst>
          </p:cNvPr>
          <p:cNvSpPr/>
          <p:nvPr/>
        </p:nvSpPr>
        <p:spPr>
          <a:xfrm>
            <a:off x="6102892" y="2625267"/>
            <a:ext cx="3860437" cy="9144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Core 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C9197D-2B7C-5243-B13C-51B11E3D1210}"/>
              </a:ext>
            </a:extLst>
          </p:cNvPr>
          <p:cNvSpPr/>
          <p:nvPr/>
        </p:nvSpPr>
        <p:spPr>
          <a:xfrm>
            <a:off x="11235882" y="3227022"/>
            <a:ext cx="3860437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Advanced Python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B51624B6-30E6-9941-96E1-3E0D68FE7B77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4983843" y="2939143"/>
            <a:ext cx="1119052" cy="143324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9BDF03B3-07C9-774D-A844-83069045030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9963329" y="3082468"/>
            <a:ext cx="1272554" cy="601756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7849664-F59A-7549-978A-938F9BEBC7F7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5753381" y="5013960"/>
            <a:ext cx="1460402" cy="490458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3853DC7E-D661-A648-B04B-725FB1263146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11632367" y="4141424"/>
            <a:ext cx="1533735" cy="1362993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F76DA5C-584B-0147-AA05-67319FA75C3D}"/>
              </a:ext>
            </a:extLst>
          </p:cNvPr>
          <p:cNvCxnSpPr>
            <a:cxnSpLocks/>
            <a:stCxn id="10" idx="1"/>
            <a:endCxn id="11" idx="1"/>
          </p:cNvCxnSpPr>
          <p:nvPr/>
        </p:nvCxnSpPr>
        <p:spPr>
          <a:xfrm rot="10800000" flipH="1" flipV="1">
            <a:off x="1892945" y="5013959"/>
            <a:ext cx="464186" cy="2043249"/>
          </a:xfrm>
          <a:prstGeom prst="curvedConnector3">
            <a:avLst>
              <a:gd name="adj1" fmla="val -49247"/>
            </a:avLst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DF3AB9FF-6C0A-1746-BA1B-34D725AB647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6217568" y="7057209"/>
            <a:ext cx="2626532" cy="561703"/>
          </a:xfrm>
          <a:prstGeom prst="curvedConnector3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60CBE4A4-7B85-3A42-9575-474C97C3D189}"/>
              </a:ext>
            </a:extLst>
          </p:cNvPr>
          <p:cNvCxnSpPr>
            <a:cxnSpLocks/>
            <a:stCxn id="13" idx="3"/>
            <a:endCxn id="12" idx="2"/>
          </p:cNvCxnSpPr>
          <p:nvPr/>
        </p:nvCxnSpPr>
        <p:spPr>
          <a:xfrm flipV="1">
            <a:off x="7720149" y="8076112"/>
            <a:ext cx="3054168" cy="1238795"/>
          </a:xfrm>
          <a:prstGeom prst="curvedConnector2">
            <a:avLst/>
          </a:prstGeom>
          <a:ln w="190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D4DEB74E-87EA-D444-ADA5-E0A7BB861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80" y="2911845"/>
            <a:ext cx="430060" cy="471500"/>
          </a:xfrm>
          <a:prstGeom prst="rect">
            <a:avLst/>
          </a:prstGeom>
          <a:effectLst/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11697AF-39D6-594E-A575-FF9F6D864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47" y="3492524"/>
            <a:ext cx="430060" cy="471500"/>
          </a:xfrm>
          <a:prstGeom prst="rect">
            <a:avLst/>
          </a:prstGeom>
          <a:effectLst/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1BE38-9C1F-9C4A-96EB-CD11A88E1117}"/>
              </a:ext>
            </a:extLst>
          </p:cNvPr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4E74D2E-9C3F-8240-BA5C-7BD2A8BBF4E0}"/>
                </a:ext>
              </a:extLst>
            </p:cNvPr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Docker </a:t>
              </a:r>
              <a:r>
                <a:rPr lang="ru-RU" sz="2400"/>
                <a:t>и </a:t>
              </a:r>
              <a:br>
                <a:rPr lang="en-US" sz="2400" dirty="0"/>
              </a:br>
              <a:r>
                <a:rPr lang="en-US" sz="2400" dirty="0"/>
                <a:t>Docker Compose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7BBDE7D-65CF-CC41-A465-3E5B002343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FC3889-BBD4-AE40-849C-22DDA385A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B0CBCC2-827E-7B42-A900-9AF2F17C4DF3}"/>
              </a:ext>
            </a:extLst>
          </p:cNvPr>
          <p:cNvGrpSpPr/>
          <p:nvPr/>
        </p:nvGrpSpPr>
        <p:grpSpPr>
          <a:xfrm>
            <a:off x="7213781" y="5047218"/>
            <a:ext cx="4418585" cy="914400"/>
            <a:chOff x="7213781" y="5047217"/>
            <a:chExt cx="4418585" cy="914400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5D0117-6E11-EC42-A7CF-4CF5BB293ED4}"/>
                </a:ext>
              </a:extLst>
            </p:cNvPr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Django and Databases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F5E35A6-8E39-224F-A493-74303053F4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F791F78-14E7-1B48-9655-97DBA6AED07B}"/>
              </a:ext>
            </a:extLst>
          </p:cNvPr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11ED136-6CC3-A547-BFED-489965DE5A93}"/>
                </a:ext>
              </a:extLst>
            </p:cNvPr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Microservices </a:t>
              </a:r>
              <a:r>
                <a:rPr lang="ru-RU" sz="2400"/>
                <a:t>и </a:t>
              </a:r>
              <a:r>
                <a:rPr lang="en-US" sz="2400" dirty="0"/>
                <a:t>API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C894A42-22F7-6741-8408-6727804B2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BE2A78-F481-5748-B97E-DBE88B3FA4B7}"/>
              </a:ext>
            </a:extLst>
          </p:cNvPr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68B9DF3-F03A-1D4B-82F9-97E2F502EB5E}"/>
                </a:ext>
              </a:extLst>
            </p:cNvPr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ru-RU" sz="2400" dirty="0"/>
                <a:t>Нейросети для </a:t>
              </a:r>
              <a:r>
                <a:rPr lang="en-US" sz="2400" dirty="0"/>
                <a:t>backend-</a:t>
              </a:r>
              <a:r>
                <a:rPr lang="ru-RU" sz="2400" dirty="0"/>
                <a:t>проектов. </a:t>
              </a:r>
              <a:br>
                <a:rPr lang="en-US" sz="2400" dirty="0"/>
              </a:br>
              <a:r>
                <a:rPr lang="en-US" sz="2400" dirty="0"/>
                <a:t>Deep ML</a:t>
              </a:r>
            </a:p>
          </p:txBody>
        </p:sp>
        <p:pic>
          <p:nvPicPr>
            <p:cNvPr id="31" name="Google Shape;225;p40">
              <a:extLst>
                <a:ext uri="{FF2B5EF4-FFF2-40B4-BE49-F238E27FC236}">
                  <a16:creationId xmlns:a16="http://schemas.microsoft.com/office/drawing/2014/main" id="{88199351-ED2F-5249-A21F-E3EBE0C4C91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/>
            <a:srcRect t="2849" b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E9696FB-EF44-5A40-B2E7-3B55BFDE3D49}"/>
              </a:ext>
            </a:extLst>
          </p:cNvPr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8DD7E4CD-DEBF-3747-BEE2-6E93F93B062F}"/>
                </a:ext>
              </a:extLst>
            </p:cNvPr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/>
            </a:prstGeom>
            <a:gradFill flip="none" rotWithShape="1"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582663" algn="ctr"/>
              <a:r>
                <a:rPr lang="en-US" sz="2400" dirty="0"/>
                <a:t>Final Team Project</a:t>
              </a:r>
            </a:p>
          </p:txBody>
        </p:sp>
        <p:pic>
          <p:nvPicPr>
            <p:cNvPr id="32" name="Google Shape;225;p40">
              <a:extLst>
                <a:ext uri="{FF2B5EF4-FFF2-40B4-BE49-F238E27FC236}">
                  <a16:creationId xmlns:a16="http://schemas.microsoft.com/office/drawing/2014/main" id="{5F46E20A-00F7-4548-846D-2AD0DFADB9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/>
            <a:srcRect t="2849" b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33" name="Google Shape;225;p40">
            <a:extLst>
              <a:ext uri="{FF2B5EF4-FFF2-40B4-BE49-F238E27FC236}">
                <a16:creationId xmlns:a16="http://schemas.microsoft.com/office/drawing/2014/main" id="{D4E68D7B-04B1-D746-A392-1CCD859003DE}"/>
              </a:ext>
            </a:extLst>
          </p:cNvPr>
          <p:cNvPicPr preferRelativeResize="0"/>
          <p:nvPr/>
        </p:nvPicPr>
        <p:blipFill>
          <a:blip r:embed="rId10"/>
          <a:srcRect t="2849" b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756F-0EF2-EE4C-9E5B-216055F12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модуля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95D224E-2679-C14B-841A-CA383E987B70}"/>
              </a:ext>
            </a:extLst>
          </p:cNvPr>
          <p:cNvSpPr/>
          <p:nvPr/>
        </p:nvSpPr>
        <p:spPr>
          <a:xfrm>
            <a:off x="2782859" y="2079625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Введение в ООП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52DE665-F14B-F746-BBBD-CA79495F3C84}"/>
              </a:ext>
            </a:extLst>
          </p:cNvPr>
          <p:cNvSpPr/>
          <p:nvPr/>
        </p:nvSpPr>
        <p:spPr>
          <a:xfrm>
            <a:off x="2782859" y="3154362"/>
            <a:ext cx="5864751" cy="914400"/>
          </a:xfrm>
          <a:prstGeom prst="round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52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AD78031-5646-8E48-9517-AF68E6EFB15F}"/>
              </a:ext>
            </a:extLst>
          </p:cNvPr>
          <p:cNvSpPr/>
          <p:nvPr/>
        </p:nvSpPr>
        <p:spPr>
          <a:xfrm>
            <a:off x="2782859" y="4229098"/>
            <a:ext cx="5864751" cy="914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Регулярные выражения в </a:t>
            </a:r>
            <a:r>
              <a:rPr lang="en-US" sz="2400" dirty="0"/>
              <a:t>Python. </a:t>
            </a:r>
            <a:r>
              <a:rPr lang="ru-RU" sz="2400" dirty="0"/>
              <a:t>Часть 1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FE267D2-C98C-2048-935B-896B37EEFE9F}"/>
              </a:ext>
            </a:extLst>
          </p:cNvPr>
          <p:cNvSpPr/>
          <p:nvPr/>
        </p:nvSpPr>
        <p:spPr>
          <a:xfrm>
            <a:off x="2782859" y="530383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Регулярные выражения в </a:t>
            </a:r>
            <a:r>
              <a:rPr lang="en-US" sz="2400" dirty="0"/>
              <a:t>Python. </a:t>
            </a:r>
            <a:r>
              <a:rPr lang="ru-RU" sz="2400" dirty="0"/>
              <a:t>Часть 2</a:t>
            </a:r>
            <a:endParaRPr lang="en-US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0425A7-F5FE-7C40-A901-19048C671428}"/>
              </a:ext>
            </a:extLst>
          </p:cNvPr>
          <p:cNvSpPr/>
          <p:nvPr/>
        </p:nvSpPr>
        <p:spPr>
          <a:xfrm>
            <a:off x="2782859" y="6378577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err="1"/>
              <a:t>Логирование</a:t>
            </a:r>
            <a:r>
              <a:rPr lang="ru-RU" sz="2400" dirty="0"/>
              <a:t> в </a:t>
            </a:r>
            <a:r>
              <a:rPr lang="en-US" sz="2400" dirty="0"/>
              <a:t>Python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18FD4C-7AE7-2E43-BE28-5EA152832402}"/>
              </a:ext>
            </a:extLst>
          </p:cNvPr>
          <p:cNvSpPr/>
          <p:nvPr/>
        </p:nvSpPr>
        <p:spPr>
          <a:xfrm>
            <a:off x="2782857" y="7721106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chemeClr val="bg1"/>
              </a:gs>
              <a:gs pos="100000">
                <a:srgbClr val="F4841D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89178BD-AD63-D143-A60B-2335F0E76A4C}"/>
              </a:ext>
            </a:extLst>
          </p:cNvPr>
          <p:cNvSpPr/>
          <p:nvPr/>
        </p:nvSpPr>
        <p:spPr>
          <a:xfrm>
            <a:off x="2782857" y="9063634"/>
            <a:ext cx="5864751" cy="914400"/>
          </a:xfrm>
          <a:prstGeom prst="roundRect">
            <a:avLst/>
          </a:prstGeom>
          <a:gradFill flip="none" rotWithShape="1"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Проектный урок: Программа для изучения иностранных языков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9E779-8784-0E42-A1C4-A7BDD0537F6E}"/>
              </a:ext>
            </a:extLst>
          </p:cNvPr>
          <p:cNvSpPr txBox="1"/>
          <p:nvPr/>
        </p:nvSpPr>
        <p:spPr>
          <a:xfrm>
            <a:off x="2054182" y="2121327"/>
            <a:ext cx="450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BAD53-7ECA-3747-B456-4AC8C360CE1B}"/>
              </a:ext>
            </a:extLst>
          </p:cNvPr>
          <p:cNvSpPr txBox="1"/>
          <p:nvPr/>
        </p:nvSpPr>
        <p:spPr>
          <a:xfrm>
            <a:off x="2036548" y="4270800"/>
            <a:ext cx="8322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4800">
                <a:solidFill>
                  <a:schemeClr val="bg1">
                    <a:lumMod val="75000"/>
                  </a:schemeClr>
                </a:solidFill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</a:t>
            </a:r>
            <a:r>
              <a:rPr lang="ru-RU" dirty="0"/>
              <a:t>4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5F5A3-C254-BB47-80E9-D56896AD8DEE}"/>
              </a:ext>
            </a:extLst>
          </p:cNvPr>
          <p:cNvSpPr txBox="1"/>
          <p:nvPr/>
        </p:nvSpPr>
        <p:spPr>
          <a:xfrm>
            <a:off x="2017143" y="5345537"/>
            <a:ext cx="7489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80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defRPr>
            </a:lvl1pPr>
          </a:lstStyle>
          <a:p>
            <a:r>
              <a:rPr lang="en-US" dirty="0"/>
              <a:t>1</a:t>
            </a:r>
            <a:r>
              <a:rPr lang="ru-RU" dirty="0"/>
              <a:t>5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86F6E1-24A2-3B4E-823D-179806ED78FA}"/>
              </a:ext>
            </a:extLst>
          </p:cNvPr>
          <p:cNvSpPr txBox="1"/>
          <p:nvPr/>
        </p:nvSpPr>
        <p:spPr>
          <a:xfrm>
            <a:off x="2022123" y="6420273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1</a:t>
            </a:r>
            <a:r>
              <a:rPr lang="ru-RU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6</a:t>
            </a:r>
            <a:endParaRPr lang="en-US" sz="4800" dirty="0">
              <a:latin typeface="Apple Chancery" panose="03020702040506060504" pitchFamily="66" charset="-79"/>
              <a:ea typeface="Brush Script MT" panose="03060802040406070304" pitchFamily="66" charset="-122"/>
              <a:cs typeface="Apple Chancery" panose="03020702040506060504" pitchFamily="66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DC3721-2D72-3542-880C-D1726344B568}"/>
              </a:ext>
            </a:extLst>
          </p:cNvPr>
          <p:cNvSpPr txBox="1"/>
          <p:nvPr/>
        </p:nvSpPr>
        <p:spPr>
          <a:xfrm>
            <a:off x="1658241" y="9105336"/>
            <a:ext cx="8467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pple Chancery" panose="03020702040506060504" pitchFamily="66" charset="-79"/>
                <a:ea typeface="Brush Script MT" panose="03060802040406070304" pitchFamily="66" charset="-122"/>
                <a:cs typeface="Apple Chancery" panose="03020702040506060504" pitchFamily="66" charset="-79"/>
              </a:rPr>
              <a:t>20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B8D18-1D08-794C-8F4B-E9170D220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382" y="614016"/>
            <a:ext cx="1058562" cy="1160564"/>
          </a:xfrm>
          <a:prstGeom prst="rect">
            <a:avLst/>
          </a:prstGeom>
          <a:effectLst/>
        </p:spPr>
      </p:pic>
      <p:pic>
        <p:nvPicPr>
          <p:cNvPr id="20" name="Google Shape;225;p40">
            <a:extLst>
              <a:ext uri="{FF2B5EF4-FFF2-40B4-BE49-F238E27FC236}">
                <a16:creationId xmlns:a16="http://schemas.microsoft.com/office/drawing/2014/main" id="{98917A15-D150-1146-8D63-DAFCDC18BA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rcRect t="267" b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0665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sz="6401" b="1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>
              <a:lnSpc>
                <a:spcPct val="90000"/>
              </a:lnSpc>
              <a:buSzPts val="8625"/>
            </a:pPr>
            <a:r>
              <a:rPr lang="en-US" sz="6401" b="1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sz="6401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"/>
          <p:cNvSpPr txBox="1"/>
          <p:nvPr/>
        </p:nvSpPr>
        <p:spPr>
          <a:xfrm>
            <a:off x="935998" y="4542125"/>
            <a:ext cx="15640768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Написание </a:t>
            </a:r>
            <a:r>
              <a:rPr lang="ru-RU" sz="3600" dirty="0" err="1">
                <a:latin typeface="Inter"/>
                <a:ea typeface="Inter"/>
                <a:cs typeface="Inter"/>
                <a:sym typeface="Inter"/>
              </a:rPr>
              <a:t>валидаторов</a:t>
            </a:r>
            <a:endParaRPr lang="en-US" sz="3600" dirty="0">
              <a:latin typeface="Inter"/>
              <a:ea typeface="Inter"/>
              <a:cs typeface="Inter"/>
              <a:sym typeface="Inter"/>
            </a:endParaRPr>
          </a:p>
          <a:p>
            <a:pPr marL="594412" indent="-594412">
              <a:lnSpc>
                <a:spcPct val="150000"/>
              </a:lnSpc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lang="ru-RU" sz="3600" dirty="0">
                <a:latin typeface="Inter"/>
                <a:ea typeface="Inter"/>
                <a:cs typeface="Inter"/>
                <a:sym typeface="Inter"/>
              </a:rPr>
              <a:t>Написание фильтров и поисковых строк</a:t>
            </a:r>
          </a:p>
        </p:txBody>
      </p:sp>
    </p:spTree>
    <p:extLst>
      <p:ext uri="{BB962C8B-B14F-4D97-AF65-F5344CB8AC3E}">
        <p14:creationId xmlns:p14="http://schemas.microsoft.com/office/powerpoint/2010/main" val="180795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8625"/>
            </a:pPr>
            <a:r>
              <a:rPr lang="ru-RU" sz="8601" b="1" dirty="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Регулярные выражения</a:t>
            </a:r>
            <a:endParaRPr lang="en-US" sz="8601" b="1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488879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F10-5BF4-CC43-A292-4B076BDB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Live-coding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D0F4F-D153-6541-9CE6-83CC0883C9B4}"/>
              </a:ext>
            </a:extLst>
          </p:cNvPr>
          <p:cNvSpPr txBox="1"/>
          <p:nvPr/>
        </p:nvSpPr>
        <p:spPr>
          <a:xfrm>
            <a:off x="1257300" y="2713809"/>
            <a:ext cx="16756380" cy="4455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первое слово строки.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последнее слово строки.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все знаки препинания.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Найти последнее слово строки без завершающего символа знака препинания.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Найдите все номера кредитных карт в тексте. Номер кредитной карты — это 16-значное число, разделенное пробелами или</a:t>
            </a:r>
            <a:r>
              <a:rPr lang="en-US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+mn-lt"/>
                <a:cs typeface="Courier New" panose="02070309020205020404" pitchFamily="49" charset="0"/>
              </a:rPr>
              <a:t>дефисами каждые 4 цифры, но не 16 цифр подряд без разделителей.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+mn-lt"/>
            </a:endParaRPr>
          </a:p>
          <a:p>
            <a:pPr>
              <a:lnSpc>
                <a:spcPct val="150000"/>
              </a:lnSpc>
            </a:pPr>
            <a:r>
              <a:rPr lang="ru-RU" sz="2400" dirty="0">
                <a:solidFill>
                  <a:schemeClr val="tx1"/>
                </a:solidFill>
                <a:latin typeface="+mn-lt"/>
              </a:rPr>
              <a:t>Решение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: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(live-coding/regex-1.py)</a:t>
            </a:r>
            <a:endParaRPr lang="ru-RU" sz="24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68693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11127</TotalTime>
  <Words>909</Words>
  <Application>Microsoft Macintosh PowerPoint</Application>
  <PresentationFormat>Custom</PresentationFormat>
  <Paragraphs>164</Paragraphs>
  <Slides>26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Inter</vt:lpstr>
      <vt:lpstr>Calibri</vt:lpstr>
      <vt:lpstr>Corbel</vt:lpstr>
      <vt:lpstr>Arial</vt:lpstr>
      <vt:lpstr>Inter SemiBold</vt:lpstr>
      <vt:lpstr>Open Sans</vt:lpstr>
      <vt:lpstr>Courier New</vt:lpstr>
      <vt:lpstr>Apple Chancery</vt:lpstr>
      <vt:lpstr>JetBrains Mono</vt:lpstr>
      <vt:lpstr>Roboto</vt:lpstr>
      <vt:lpstr>Office Theme</vt:lpstr>
      <vt:lpstr>Custom Design</vt:lpstr>
      <vt:lpstr>Python Регулярные выражения, часть 2</vt:lpstr>
      <vt:lpstr>PowerPoint Presentation</vt:lpstr>
      <vt:lpstr>PowerPoint Presentation</vt:lpstr>
      <vt:lpstr>PowerPoint Presentation</vt:lpstr>
      <vt:lpstr>PowerPoint Presentation</vt:lpstr>
      <vt:lpstr>Карта модуля</vt:lpstr>
      <vt:lpstr>PowerPoint Presentation</vt:lpstr>
      <vt:lpstr>PowerPoint Presentation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  <vt:lpstr>Live-coding</vt:lpstr>
      <vt:lpstr>PowerPoint Presentation</vt:lpstr>
      <vt:lpstr>Задание в сессионном зале</vt:lpstr>
      <vt:lpstr>PowerPoint Presentation</vt:lpstr>
      <vt:lpstr>Работа в сессионных залах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Стурейко Игорь Олегович</cp:lastModifiedBy>
  <cp:revision>154</cp:revision>
  <dcterms:created xsi:type="dcterms:W3CDTF">2022-11-15T10:50:05Z</dcterms:created>
  <dcterms:modified xsi:type="dcterms:W3CDTF">2024-09-18T10:53:35Z</dcterms:modified>
</cp:coreProperties>
</file>